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6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4" d="100"/>
          <a:sy n="74" d="100"/>
        </p:scale>
        <p:origin x="-1992" y="-8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75088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5744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46958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1967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650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027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6061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8725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3559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2774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757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2962F6F-52B9-4936-960C-B6CBB81D6A90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54528B84-4D67-473B-B657-09D0101A366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941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C24BF1F-774B-0B24-2CA4-A71576352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2CBF8C8-C49D-E859-1944-983614724C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191DAA5-F790-3E42-4CE8-381B99A976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A5A36CB-34D8-6BB6-B1EE-88F34F139DFB}"/>
              </a:ext>
            </a:extLst>
          </p:cNvPr>
          <p:cNvSpPr txBox="1"/>
          <p:nvPr/>
        </p:nvSpPr>
        <p:spPr>
          <a:xfrm>
            <a:off x="3516086" y="2471058"/>
            <a:ext cx="515982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Title</a:t>
            </a: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PI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Affiliation of PI</a:t>
            </a: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Co-PI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Affiliation of Co-PI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A3AE833-F70E-E5A6-2386-32B13D82CF4E}"/>
              </a:ext>
            </a:extLst>
          </p:cNvPr>
          <p:cNvSpPr txBox="1"/>
          <p:nvPr/>
        </p:nvSpPr>
        <p:spPr>
          <a:xfrm>
            <a:off x="2738997" y="1166446"/>
            <a:ext cx="69886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CV Raman Minor Grant </a:t>
            </a:r>
            <a:r>
              <a:rPr lang="en-US" sz="3200" b="1" dirty="0" smtClean="0">
                <a:solidFill>
                  <a:schemeClr val="bg1"/>
                </a:solidFill>
              </a:rPr>
              <a:t>Scheme (2026) 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9BA24E1-4304-DBB8-51D4-178D9869C904}"/>
              </a:ext>
            </a:extLst>
          </p:cNvPr>
          <p:cNvSpPr txBox="1"/>
          <p:nvPr/>
        </p:nvSpPr>
        <p:spPr>
          <a:xfrm>
            <a:off x="283028" y="5976257"/>
            <a:ext cx="11900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C0C0C0"/>
                </a:highlight>
              </a:rPr>
              <a:t>PS: PIs are requested to prepare a PowerPoint presentation of their project proposal and record their presentation, with a duration not exceeding 5 minutes</a:t>
            </a:r>
            <a:endParaRPr lang="en-IN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50405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6101D49-CB89-C9AD-082E-17D8866BB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2236B83-C4E0-ED23-2FC4-3C5656DBB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6CEE262-0560-4C5C-6559-A3C2592308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56136567-D6CE-9EA3-C66F-EA1E111E2E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66D0343-AEF7-FF7E-131B-470C517C7EC7}"/>
              </a:ext>
            </a:extLst>
          </p:cNvPr>
          <p:cNvSpPr txBox="1"/>
          <p:nvPr/>
        </p:nvSpPr>
        <p:spPr>
          <a:xfrm>
            <a:off x="707571" y="0"/>
            <a:ext cx="59569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CV Raman Grant Scheme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(CSJMU) 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4A5B5E4-323E-8ADA-9DF9-6AB598264354}"/>
              </a:ext>
            </a:extLst>
          </p:cNvPr>
          <p:cNvSpPr txBox="1"/>
          <p:nvPr/>
        </p:nvSpPr>
        <p:spPr>
          <a:xfrm>
            <a:off x="511628" y="1709057"/>
            <a:ext cx="106086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Have u availed CV Raman Grant (CSJMU)	earlier			:			YES/ No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If  Yes,  mention Year										: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If  Yes, mention outcomes (Publication(s)/ Patent(s) etc.</a:t>
            </a:r>
            <a:r>
              <a:rPr lang="en-US" b="1">
                <a:solidFill>
                  <a:schemeClr val="bg1"/>
                </a:solidFill>
              </a:rPr>
              <a:t>		:</a:t>
            </a:r>
            <a:r>
              <a:rPr lang="en-US" b="1" dirty="0">
                <a:solidFill>
                  <a:schemeClr val="bg1"/>
                </a:solidFill>
              </a:rPr>
              <a:t>			</a:t>
            </a:r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466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B443CF-D4CE-B26B-2700-8DCE4A638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79CE4B2-457A-43AE-33BF-523AC54C2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DC6E460-A2A7-BF09-617C-D418D670F5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58380DAD-A469-4A26-A4B8-FBC4AB32AD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80A27BB-C9F7-1AB8-E315-B87410382069}"/>
              </a:ext>
            </a:extLst>
          </p:cNvPr>
          <p:cNvSpPr txBox="1"/>
          <p:nvPr/>
        </p:nvSpPr>
        <p:spPr>
          <a:xfrm>
            <a:off x="707571" y="0"/>
            <a:ext cx="59569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Introduction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D735DB1-E7F9-DBC6-EE9E-3E39D4237D12}"/>
              </a:ext>
            </a:extLst>
          </p:cNvPr>
          <p:cNvSpPr txBox="1"/>
          <p:nvPr/>
        </p:nvSpPr>
        <p:spPr>
          <a:xfrm>
            <a:off x="511629" y="1709057"/>
            <a:ext cx="89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Hint: The introduction must focus on identifying and addressing key research gaps.</a:t>
            </a:r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555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76DF169-7B1B-1AE9-D1BE-B6B3AF348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39FAEF6-9E55-9B0C-1F52-54F753B5C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321B6DD-6727-4BB1-6067-0514038C3D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D3497CE-7FBD-596B-B3B5-EDC1809E2A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76B6EA6-D30A-79A2-51BC-0A72AA422F2B}"/>
              </a:ext>
            </a:extLst>
          </p:cNvPr>
          <p:cNvSpPr txBox="1"/>
          <p:nvPr/>
        </p:nvSpPr>
        <p:spPr>
          <a:xfrm>
            <a:off x="746150" y="42568"/>
            <a:ext cx="5918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Objectives</a:t>
            </a:r>
            <a:endParaRPr lang="en-IN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841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358068B-5454-8D2E-6EFB-ED5B6B7D2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A20F692-FDB0-4FD5-A61D-A5D1CB4F5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8908577-FF57-F817-528D-FA9CEFACBF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EC9C016-E046-E373-C8E2-69DE158166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E037293-2BC4-90C5-AF40-B12F3B2D9D2A}"/>
              </a:ext>
            </a:extLst>
          </p:cNvPr>
          <p:cNvSpPr txBox="1"/>
          <p:nvPr/>
        </p:nvSpPr>
        <p:spPr>
          <a:xfrm>
            <a:off x="746150" y="42568"/>
            <a:ext cx="5918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Methodology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B7C01B0-E518-5A7C-4E1A-EB71E811B73C}"/>
              </a:ext>
            </a:extLst>
          </p:cNvPr>
          <p:cNvSpPr txBox="1"/>
          <p:nvPr/>
        </p:nvSpPr>
        <p:spPr>
          <a:xfrm>
            <a:off x="1295400" y="2002971"/>
            <a:ext cx="5072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Hint: Prepare Flowchart- style methodology</a:t>
            </a:r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154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8BAF9E-841B-83F4-CDC5-237D734CE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1C9E726-9F85-5A8C-27B1-79ABA923B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40AB8D4-42E1-25C2-FA63-366B26342C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E474F7C8-8887-57A9-DDFD-EB52277AC2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B634FA1-3EEC-351E-7B8D-8E80678190D9}"/>
              </a:ext>
            </a:extLst>
          </p:cNvPr>
          <p:cNvSpPr txBox="1"/>
          <p:nvPr/>
        </p:nvSpPr>
        <p:spPr>
          <a:xfrm>
            <a:off x="746150" y="42568"/>
            <a:ext cx="5918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Timeline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5732674-E7FC-DABC-BC9E-D8558FBC6A27}"/>
              </a:ext>
            </a:extLst>
          </p:cNvPr>
          <p:cNvSpPr txBox="1"/>
          <p:nvPr/>
        </p:nvSpPr>
        <p:spPr>
          <a:xfrm>
            <a:off x="1045029" y="1948543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Please represent the project phases by Gantt chart</a:t>
            </a:r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381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07DD1AA-C59A-A1B2-BC8E-6CBD83BE4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8874C07-82BD-519E-05FA-B6B4CAD4C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A993C5B-E769-90AE-0D2F-C6EBE8CBF0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53FFA028-554C-9B59-EAA2-5285D9C739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D35A87-3B12-18C8-D480-E7E271EBFD26}"/>
              </a:ext>
            </a:extLst>
          </p:cNvPr>
          <p:cNvSpPr txBox="1"/>
          <p:nvPr/>
        </p:nvSpPr>
        <p:spPr>
          <a:xfrm>
            <a:off x="746150" y="42568"/>
            <a:ext cx="5918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Project Outcomes/ Deliverables</a:t>
            </a:r>
            <a:endParaRPr lang="en-IN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19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31E2732-EA16-2369-2F2B-59299CBED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FAF8B36-F578-3B26-82C0-512DE99A3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CF042AF-81B0-555E-A45B-C5FCC93460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AE302DE-4752-C84D-79D9-51D7FA1DE4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F04080B-B285-5246-678F-AF1EA4E1454B}"/>
              </a:ext>
            </a:extLst>
          </p:cNvPr>
          <p:cNvSpPr txBox="1"/>
          <p:nvPr/>
        </p:nvSpPr>
        <p:spPr>
          <a:xfrm>
            <a:off x="746150" y="42568"/>
            <a:ext cx="5918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Budget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87F2E64-B22D-30F3-18A0-C480FD1DCAF7}"/>
              </a:ext>
            </a:extLst>
          </p:cNvPr>
          <p:cNvSpPr txBox="1"/>
          <p:nvPr/>
        </p:nvSpPr>
        <p:spPr>
          <a:xfrm>
            <a:off x="936170" y="1807029"/>
            <a:ext cx="5728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Kindly provide a detailed budget justification for the proposed project, clearly explaining the need and allocation of funds under each budget head.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058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2168074-2799-4255-D71E-D6486F5A6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DB4C144-F65C-95F0-942F-A84C508B6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850" y="0"/>
            <a:ext cx="737746" cy="762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06BB02F-A6C7-DA46-EA3E-15CE2E3E43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18" b="31226"/>
          <a:stretch>
            <a:fillRect/>
          </a:stretch>
        </p:blipFill>
        <p:spPr>
          <a:xfrm>
            <a:off x="6664540" y="75"/>
            <a:ext cx="4781310" cy="76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4D87D1D-81FB-A4F6-8D80-005B3CC801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29"/>
          <a:stretch>
            <a:fillRect/>
          </a:stretch>
        </p:blipFill>
        <p:spPr>
          <a:xfrm>
            <a:off x="8404" y="0"/>
            <a:ext cx="699167" cy="6699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16E82C0-8C42-9934-A20A-4D9D5DD285ED}"/>
              </a:ext>
            </a:extLst>
          </p:cNvPr>
          <p:cNvSpPr txBox="1"/>
          <p:nvPr/>
        </p:nvSpPr>
        <p:spPr>
          <a:xfrm>
            <a:off x="746150" y="42568"/>
            <a:ext cx="59183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Additional information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(if any)</a:t>
            </a:r>
            <a:endParaRPr lang="en-IN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918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B36EE76-17D3-93A9-F2E5-3DE99A695799}"/>
              </a:ext>
            </a:extLst>
          </p:cNvPr>
          <p:cNvSpPr txBox="1"/>
          <p:nvPr/>
        </p:nvSpPr>
        <p:spPr>
          <a:xfrm>
            <a:off x="3418114" y="2373086"/>
            <a:ext cx="5159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THANK YOU</a:t>
            </a:r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14422566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57</TotalTime>
  <Words>128</Words>
  <Application>Microsoft Office PowerPoint</Application>
  <PresentationFormat>Custom</PresentationFormat>
  <Paragraphs>30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Parcel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Soni Gupta</dc:creator>
  <cp:lastModifiedBy>user</cp:lastModifiedBy>
  <cp:revision>4</cp:revision>
  <dcterms:created xsi:type="dcterms:W3CDTF">2025-12-14T07:49:22Z</dcterms:created>
  <dcterms:modified xsi:type="dcterms:W3CDTF">2026-09-17T08:14:05Z</dcterms:modified>
</cp:coreProperties>
</file>